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9144000" cy="6858000"/>
  <p:defaultTextStyle>
    <a:defPPr>
      <a:defRPr lang="el-GR"/>
    </a:defPPr>
    <a:lvl1pPr marL="0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96017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92034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88051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84069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80086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76103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72120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68136" algn="l" defTabSz="7920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89E"/>
    <a:srgbClr val="E9EFF7"/>
    <a:srgbClr val="E3EBF5"/>
    <a:srgbClr val="82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>
        <p:scale>
          <a:sx n="80" d="100"/>
          <a:sy n="80" d="100"/>
        </p:scale>
        <p:origin x="-780" y="-504"/>
      </p:cViewPr>
      <p:guideLst>
        <p:guide orient="horz" pos="216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FE3FA-A700-4FF1-A6B0-75F43B5DD29C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20C31-2524-4998-9149-3B815931C2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488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6017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2034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8051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84069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80086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76103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72120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68136" algn="l" defTabSz="7920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2" y="3886201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6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2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84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8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7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7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68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511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667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2" y="274639"/>
            <a:ext cx="2057399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8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714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5" y="4406902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5" y="2906715"/>
            <a:ext cx="7772400" cy="1500188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60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20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80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840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800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761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72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681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508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260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6017" indent="0">
              <a:buNone/>
              <a:defRPr sz="1700" b="1"/>
            </a:lvl2pPr>
            <a:lvl3pPr marL="792034" indent="0">
              <a:buNone/>
              <a:defRPr sz="1600" b="1"/>
            </a:lvl3pPr>
            <a:lvl4pPr marL="1188051" indent="0">
              <a:buNone/>
              <a:defRPr sz="1400" b="1"/>
            </a:lvl4pPr>
            <a:lvl5pPr marL="1584069" indent="0">
              <a:buNone/>
              <a:defRPr sz="1400" b="1"/>
            </a:lvl5pPr>
            <a:lvl6pPr marL="1980086" indent="0">
              <a:buNone/>
              <a:defRPr sz="1400" b="1"/>
            </a:lvl6pPr>
            <a:lvl7pPr marL="2376103" indent="0">
              <a:buNone/>
              <a:defRPr sz="1400" b="1"/>
            </a:lvl7pPr>
            <a:lvl8pPr marL="2772120" indent="0">
              <a:buNone/>
              <a:defRPr sz="1400" b="1"/>
            </a:lvl8pPr>
            <a:lvl9pPr marL="3168136" indent="0">
              <a:buNone/>
              <a:defRPr sz="14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6017" indent="0">
              <a:buNone/>
              <a:defRPr sz="1700" b="1"/>
            </a:lvl2pPr>
            <a:lvl3pPr marL="792034" indent="0">
              <a:buNone/>
              <a:defRPr sz="1600" b="1"/>
            </a:lvl3pPr>
            <a:lvl4pPr marL="1188051" indent="0">
              <a:buNone/>
              <a:defRPr sz="1400" b="1"/>
            </a:lvl4pPr>
            <a:lvl5pPr marL="1584069" indent="0">
              <a:buNone/>
              <a:defRPr sz="1400" b="1"/>
            </a:lvl5pPr>
            <a:lvl6pPr marL="1980086" indent="0">
              <a:buNone/>
              <a:defRPr sz="1400" b="1"/>
            </a:lvl6pPr>
            <a:lvl7pPr marL="2376103" indent="0">
              <a:buNone/>
              <a:defRPr sz="1400" b="1"/>
            </a:lvl7pPr>
            <a:lvl8pPr marL="2772120" indent="0">
              <a:buNone/>
              <a:defRPr sz="1400" b="1"/>
            </a:lvl8pPr>
            <a:lvl9pPr marL="3168136" indent="0">
              <a:buNone/>
              <a:defRPr sz="14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511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89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1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49" cy="5853113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96017" indent="0">
              <a:buNone/>
              <a:defRPr sz="1000"/>
            </a:lvl2pPr>
            <a:lvl3pPr marL="792034" indent="0">
              <a:buNone/>
              <a:defRPr sz="900"/>
            </a:lvl3pPr>
            <a:lvl4pPr marL="1188051" indent="0">
              <a:buNone/>
              <a:defRPr sz="700"/>
            </a:lvl4pPr>
            <a:lvl5pPr marL="1584069" indent="0">
              <a:buNone/>
              <a:defRPr sz="700"/>
            </a:lvl5pPr>
            <a:lvl6pPr marL="1980086" indent="0">
              <a:buNone/>
              <a:defRPr sz="700"/>
            </a:lvl6pPr>
            <a:lvl7pPr marL="2376103" indent="0">
              <a:buNone/>
              <a:defRPr sz="700"/>
            </a:lvl7pPr>
            <a:lvl8pPr marL="2772120" indent="0">
              <a:buNone/>
              <a:defRPr sz="700"/>
            </a:lvl8pPr>
            <a:lvl9pPr marL="3168136" indent="0">
              <a:buNone/>
              <a:defRPr sz="7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0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9" y="612776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96017" indent="0">
              <a:buNone/>
              <a:defRPr sz="2500"/>
            </a:lvl2pPr>
            <a:lvl3pPr marL="792034" indent="0">
              <a:buNone/>
              <a:defRPr sz="2100"/>
            </a:lvl3pPr>
            <a:lvl4pPr marL="1188051" indent="0">
              <a:buNone/>
              <a:defRPr sz="1700"/>
            </a:lvl4pPr>
            <a:lvl5pPr marL="1584069" indent="0">
              <a:buNone/>
              <a:defRPr sz="1700"/>
            </a:lvl5pPr>
            <a:lvl6pPr marL="1980086" indent="0">
              <a:buNone/>
              <a:defRPr sz="1700"/>
            </a:lvl6pPr>
            <a:lvl7pPr marL="2376103" indent="0">
              <a:buNone/>
              <a:defRPr sz="1700"/>
            </a:lvl7pPr>
            <a:lvl8pPr marL="2772120" indent="0">
              <a:buNone/>
              <a:defRPr sz="1700"/>
            </a:lvl8pPr>
            <a:lvl9pPr marL="3168136" indent="0">
              <a:buNone/>
              <a:defRPr sz="17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96017" indent="0">
              <a:buNone/>
              <a:defRPr sz="1000"/>
            </a:lvl2pPr>
            <a:lvl3pPr marL="792034" indent="0">
              <a:buNone/>
              <a:defRPr sz="900"/>
            </a:lvl3pPr>
            <a:lvl4pPr marL="1188051" indent="0">
              <a:buNone/>
              <a:defRPr sz="700"/>
            </a:lvl4pPr>
            <a:lvl5pPr marL="1584069" indent="0">
              <a:buNone/>
              <a:defRPr sz="700"/>
            </a:lvl5pPr>
            <a:lvl6pPr marL="1980086" indent="0">
              <a:buNone/>
              <a:defRPr sz="700"/>
            </a:lvl6pPr>
            <a:lvl7pPr marL="2376103" indent="0">
              <a:buNone/>
              <a:defRPr sz="700"/>
            </a:lvl7pPr>
            <a:lvl8pPr marL="2772120" indent="0">
              <a:buNone/>
              <a:defRPr sz="700"/>
            </a:lvl8pPr>
            <a:lvl9pPr marL="3168136" indent="0">
              <a:buNone/>
              <a:defRPr sz="7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185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vert="horz" lIns="79204" tIns="39601" rIns="79204" bIns="39601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79204" tIns="39601" rIns="79204" bIns="39601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79204" tIns="39601" rIns="79204" bIns="3960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ADDB-936C-4318-879E-C03C5764A058}" type="datetimeFigureOut">
              <a:rPr lang="el-GR" smtClean="0"/>
              <a:t>27/7/2018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79204" tIns="39601" rIns="79204" bIns="3960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79204" tIns="39601" rIns="79204" bIns="3960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E69AE-9F1D-4EAD-8523-C7E32CF78F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409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92034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013" indent="-297013" algn="l" defTabSz="7920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43528" indent="-247510" algn="l" defTabSz="7920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90042" indent="-198008" algn="l" defTabSz="7920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6060" indent="-198008" algn="l" defTabSz="7920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2077" indent="-198008" algn="l" defTabSz="792034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8094" indent="-198008" algn="l" defTabSz="7920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4111" indent="-198008" algn="l" defTabSz="7920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128" indent="-198008" algn="l" defTabSz="7920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6145" indent="-198008" algn="l" defTabSz="7920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6017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2034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051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4069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0086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6103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2120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68136" algn="l" defTabSz="7920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2730096"/>
            <a:ext cx="6425289" cy="1326471"/>
          </a:xfrm>
          <a:prstGeom prst="rect">
            <a:avLst/>
          </a:prstGeom>
          <a:noFill/>
        </p:spPr>
        <p:txBody>
          <a:bodyPr wrap="square" lIns="79204" tIns="39601" rIns="79204" bIns="39601" rtlCol="0">
            <a:spAutoFit/>
          </a:bodyPr>
          <a:lstStyle/>
          <a:p>
            <a:r>
              <a:rPr lang="el-GR" sz="27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nsolas" panose="020B0609020204030204" pitchFamily="49" charset="0"/>
              </a:rPr>
              <a:t>Περιφερειακή Διεύθυνση Πρωτοβάθμιας και Δευτεροβάθμιας Εκπαίδευσης Κεντρικής Μακεδονίας</a:t>
            </a:r>
            <a:endParaRPr lang="el-GR" sz="27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nsolas" panose="020B0609020204030204" pitchFamily="49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69" y="2730096"/>
            <a:ext cx="1330001" cy="1335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3826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83083" y="1077817"/>
            <a:ext cx="8565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Στρογγυλεμένο ορθογώνιο 5"/>
          <p:cNvSpPr/>
          <p:nvPr/>
        </p:nvSpPr>
        <p:spPr>
          <a:xfrm>
            <a:off x="2348054" y="1164922"/>
            <a:ext cx="4200788" cy="370070"/>
          </a:xfrm>
          <a:prstGeom prst="roundRect">
            <a:avLst>
              <a:gd name="adj" fmla="val 1146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04" tIns="39601" rIns="79204" bIns="39601" rtlCol="0" anchor="ctr"/>
          <a:lstStyle/>
          <a:p>
            <a:pPr algn="ctr">
              <a:spcBef>
                <a:spcPts val="520"/>
              </a:spcBef>
            </a:pPr>
            <a:r>
              <a:rPr lang="el-GR" sz="1700" b="1" dirty="0" smtClean="0">
                <a:solidFill>
                  <a:schemeClr val="bg1"/>
                </a:solidFill>
              </a:rPr>
              <a:t>ΕΥΡΩΠΑΪΚΑ ΠΡΟΓΡΑΜΜΑΤΑ</a:t>
            </a:r>
            <a:endParaRPr lang="el-GR" sz="1700" b="1" dirty="0">
              <a:solidFill>
                <a:schemeClr val="bg1"/>
              </a:solidFill>
            </a:endParaRP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333290" y="1600302"/>
            <a:ext cx="8563052" cy="983695"/>
          </a:xfrm>
          <a:prstGeom prst="roundRect">
            <a:avLst>
              <a:gd name="adj" fmla="val 114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04" tIns="39601" rIns="79204" bIns="39601" rtlCol="0" anchor="ctr"/>
          <a:lstStyle/>
          <a:p>
            <a:pPr marL="1517650"/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 KA2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517650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“Managing the refugee and migrant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flows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through  the 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517650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development of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educational and vocational frames </a:t>
            </a:r>
          </a:p>
          <a:p>
            <a:pPr marL="1517650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for children and adults” </a:t>
            </a:r>
            <a:endParaRPr lang="el-GR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983" y="2060848"/>
            <a:ext cx="1481512" cy="449307"/>
          </a:xfrm>
          <a:prstGeom prst="rect">
            <a:avLst/>
          </a:prstGeom>
          <a:noFill/>
        </p:spPr>
        <p:txBody>
          <a:bodyPr wrap="square" lIns="79204" tIns="39601" rIns="79204" bIns="39601" rtlCol="0">
            <a:spAutoFit/>
          </a:bodyPr>
          <a:lstStyle/>
          <a:p>
            <a:pPr algn="ctr"/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Co-funded by </a:t>
            </a:r>
          </a:p>
          <a:p>
            <a:pPr algn="ctr"/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the Erasmus+ </a:t>
            </a:r>
            <a:r>
              <a:rPr lang="en-US" sz="800" dirty="0" err="1">
                <a:solidFill>
                  <a:schemeClr val="accent1">
                    <a:lumMod val="50000"/>
                  </a:schemeClr>
                </a:solidFill>
              </a:rPr>
              <a:t>Programme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the European Union</a:t>
            </a:r>
            <a:endParaRPr lang="el-GR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8" r="33790" b="51459"/>
          <a:stretch/>
        </p:blipFill>
        <p:spPr>
          <a:xfrm>
            <a:off x="675905" y="1628800"/>
            <a:ext cx="710952" cy="518179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0" r="36474" b="37826"/>
          <a:stretch/>
        </p:blipFill>
        <p:spPr>
          <a:xfrm>
            <a:off x="7640350" y="1792831"/>
            <a:ext cx="964098" cy="510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Εικόνα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62" b="8494"/>
          <a:stretch/>
        </p:blipFill>
        <p:spPr>
          <a:xfrm>
            <a:off x="6668534" y="1746819"/>
            <a:ext cx="842087" cy="746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Στρογγυλεμένο ορθογώνιο 15"/>
          <p:cNvSpPr/>
          <p:nvPr/>
        </p:nvSpPr>
        <p:spPr>
          <a:xfrm>
            <a:off x="371213" y="2645273"/>
            <a:ext cx="8563052" cy="983695"/>
          </a:xfrm>
          <a:prstGeom prst="roundRect">
            <a:avLst>
              <a:gd name="adj" fmla="val 114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04" tIns="39601" rIns="79204" bIns="39601" rtlCol="0" anchor="ctr"/>
          <a:lstStyle/>
          <a:p>
            <a:pPr marL="1520825">
              <a:spcAft>
                <a:spcPts val="745"/>
              </a:spcAft>
              <a:tabLst>
                <a:tab pos="7802563" algn="r"/>
              </a:tabLst>
            </a:pP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AMIF	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</a:t>
            </a:r>
            <a:endParaRPr lang="el-GR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520825">
              <a:spcBef>
                <a:spcPts val="520"/>
              </a:spcBef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“Promoting Meaningful Integration of 3rd Country National Children to Education”</a:t>
            </a:r>
          </a:p>
        </p:txBody>
      </p:sp>
      <p:sp>
        <p:nvSpPr>
          <p:cNvPr id="17" name="Στρογγυλεμένο ορθογώνιο 16"/>
          <p:cNvSpPr/>
          <p:nvPr/>
        </p:nvSpPr>
        <p:spPr>
          <a:xfrm>
            <a:off x="333290" y="3690243"/>
            <a:ext cx="8563052" cy="983695"/>
          </a:xfrm>
          <a:prstGeom prst="roundRect">
            <a:avLst>
              <a:gd name="adj" fmla="val 114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04" tIns="39601" rIns="79204" bIns="39601" rtlCol="0" anchor="ctr"/>
          <a:lstStyle/>
          <a:p>
            <a:pPr marL="1520825">
              <a:spcAft>
                <a:spcPts val="497"/>
              </a:spcAft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AID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520825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“Developing Capacities together: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European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CSO-University 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520825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networks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global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learning on migration, security and </a:t>
            </a:r>
          </a:p>
          <a:p>
            <a:pPr marL="1520825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development in an interdependent world”</a:t>
            </a:r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334403" y="4735213"/>
            <a:ext cx="8563052" cy="983695"/>
          </a:xfrm>
          <a:prstGeom prst="roundRect">
            <a:avLst>
              <a:gd name="adj" fmla="val 114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04" tIns="39601" rIns="79204" bIns="39601" rtlCol="0" anchor="ctr"/>
          <a:lstStyle/>
          <a:p>
            <a:pPr marL="1517650">
              <a:spcAft>
                <a:spcPts val="745"/>
              </a:spcAft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 2020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517650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Novel Educational Model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Enabling Social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Innovation Skills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Στρογγυλεμένο ορθογώνιο 18"/>
          <p:cNvSpPr/>
          <p:nvPr/>
        </p:nvSpPr>
        <p:spPr>
          <a:xfrm>
            <a:off x="333290" y="5780183"/>
            <a:ext cx="8563052" cy="983695"/>
          </a:xfrm>
          <a:prstGeom prst="roundRect">
            <a:avLst>
              <a:gd name="adj" fmla="val 114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04" tIns="39601" rIns="79204" bIns="39601" rtlCol="0" anchor="ctr"/>
          <a:lstStyle/>
          <a:p>
            <a:pPr marL="1520825">
              <a:spcAft>
                <a:spcPts val="745"/>
              </a:spcAft>
            </a:pP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520825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Inter category </a:t>
            </a:r>
            <a:r>
              <a:rPr lang="en-US" sz="1400" b="1" dirty="0" err="1">
                <a:solidFill>
                  <a:schemeClr val="accent1">
                    <a:lumMod val="75000"/>
                  </a:schemeClr>
                </a:solidFill>
              </a:rPr>
              <a:t>mobilities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 for the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observations of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school 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520825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systems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and openness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212" y="3195717"/>
            <a:ext cx="1585680" cy="449307"/>
          </a:xfrm>
          <a:prstGeom prst="rect">
            <a:avLst/>
          </a:prstGeom>
          <a:noFill/>
        </p:spPr>
        <p:txBody>
          <a:bodyPr wrap="square" lIns="79204" tIns="39601" rIns="79204" bIns="39601" rtlCol="0">
            <a:spAutoFit/>
          </a:bodyPr>
          <a:lstStyle/>
          <a:p>
            <a:pPr algn="ctr"/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Funded by the Asylum, Migration and Integration Fund (AMIF) </a:t>
            </a:r>
            <a:endParaRPr lang="en-U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European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endParaRPr lang="el-GR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149" y="4275837"/>
            <a:ext cx="1429539" cy="449307"/>
          </a:xfrm>
          <a:prstGeom prst="rect">
            <a:avLst/>
          </a:prstGeom>
          <a:noFill/>
        </p:spPr>
        <p:txBody>
          <a:bodyPr wrap="square" lIns="79204" tIns="39601" rIns="79204" bIns="39601" rtlCol="0">
            <a:spAutoFit/>
          </a:bodyPr>
          <a:lstStyle/>
          <a:p>
            <a:pPr algn="ctr"/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Funded by the </a:t>
            </a:r>
            <a:endParaRPr lang="en-U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800" dirty="0" err="1" smtClean="0">
                <a:solidFill>
                  <a:schemeClr val="accent1">
                    <a:lumMod val="50000"/>
                  </a:schemeClr>
                </a:solidFill>
              </a:rPr>
              <a:t>EuropeAid</a:t>
            </a: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accent1">
                    <a:lumMod val="50000"/>
                  </a:schemeClr>
                </a:solidFill>
              </a:rPr>
              <a:t>Programme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European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endParaRPr lang="el-GR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6" name="Picture 4" descr="Z:\EUROPROG3\ΔΗΜΗΤΡΑ ΛΑΠΑΤΑ\Φ Υ Λ Λ Α Δ Ι Ο\intercap-finallogo_220118_hv-colou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3690243"/>
            <a:ext cx="1578011" cy="98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Εικόνα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50" y="5253585"/>
            <a:ext cx="552081" cy="424926"/>
          </a:xfrm>
          <a:prstGeom prst="rect">
            <a:avLst/>
          </a:prstGeom>
        </p:spPr>
      </p:pic>
      <p:pic>
        <p:nvPicPr>
          <p:cNvPr id="30" name="Εικόνα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941168"/>
            <a:ext cx="1695450" cy="6858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00753" y="6292061"/>
            <a:ext cx="1429539" cy="449307"/>
          </a:xfrm>
          <a:prstGeom prst="rect">
            <a:avLst/>
          </a:prstGeom>
          <a:noFill/>
        </p:spPr>
        <p:txBody>
          <a:bodyPr wrap="square" lIns="79204" tIns="39601" rIns="79204" bIns="39601" rtlCol="0">
            <a:spAutoFit/>
          </a:bodyPr>
          <a:lstStyle/>
          <a:p>
            <a:pPr algn="ctr"/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Co-funded by the Erasmus+ </a:t>
            </a:r>
            <a:r>
              <a:rPr lang="en-US" sz="800" dirty="0" err="1">
                <a:solidFill>
                  <a:schemeClr val="accent1">
                    <a:lumMod val="50000"/>
                  </a:schemeClr>
                </a:solidFill>
              </a:rPr>
              <a:t>Programme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the  </a:t>
            </a:r>
            <a:endParaRPr lang="en-U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European 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endParaRPr lang="el-GR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3" name="Εικόνα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503" y="5963528"/>
            <a:ext cx="1650219" cy="642136"/>
          </a:xfrm>
          <a:prstGeom prst="rect">
            <a:avLst/>
          </a:prstGeom>
        </p:spPr>
      </p:pic>
      <p:grpSp>
        <p:nvGrpSpPr>
          <p:cNvPr id="28" name="Ομάδα 27"/>
          <p:cNvGrpSpPr/>
          <p:nvPr/>
        </p:nvGrpSpPr>
        <p:grpSpPr>
          <a:xfrm>
            <a:off x="1054331" y="262696"/>
            <a:ext cx="7347800" cy="646331"/>
            <a:chOff x="1413273" y="-266579"/>
            <a:chExt cx="10652839" cy="928059"/>
          </a:xfrm>
        </p:grpSpPr>
        <p:sp>
          <p:nvSpPr>
            <p:cNvPr id="34" name="TextBox 33"/>
            <p:cNvSpPr txBox="1"/>
            <p:nvPr/>
          </p:nvSpPr>
          <p:spPr>
            <a:xfrm>
              <a:off x="2929039" y="-266579"/>
              <a:ext cx="9137073" cy="928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Consolas" panose="020B0609020204030204" pitchFamily="49" charset="0"/>
                </a:rPr>
                <a:t>Περιφερειακή Διεύθυνση Πρωτοβάθμιας και Δευτεροβάθμιας Εκπαίδευσης Κεντρικής Μακεδονίας</a:t>
              </a:r>
            </a:p>
          </p:txBody>
        </p:sp>
        <p:pic>
          <p:nvPicPr>
            <p:cNvPr id="35" name="Εικόνα 3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3273" y="-231387"/>
              <a:ext cx="964189" cy="85944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pic>
        <p:nvPicPr>
          <p:cNvPr id="36" name="Εικόνα 3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8" r="33790" b="51459"/>
          <a:stretch/>
        </p:blipFill>
        <p:spPr>
          <a:xfrm>
            <a:off x="675904" y="2749104"/>
            <a:ext cx="710952" cy="518179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8" r="33790" b="51459"/>
          <a:stretch/>
        </p:blipFill>
        <p:spPr>
          <a:xfrm>
            <a:off x="683568" y="3793563"/>
            <a:ext cx="710952" cy="518179"/>
          </a:xfrm>
          <a:prstGeom prst="rect">
            <a:avLst/>
          </a:prstGeom>
        </p:spPr>
      </p:pic>
      <p:pic>
        <p:nvPicPr>
          <p:cNvPr id="38" name="Εικόνα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8" r="33790" b="51459"/>
          <a:stretch/>
        </p:blipFill>
        <p:spPr>
          <a:xfrm>
            <a:off x="657263" y="4797152"/>
            <a:ext cx="710952" cy="518179"/>
          </a:xfrm>
          <a:prstGeom prst="rect">
            <a:avLst/>
          </a:prstGeom>
        </p:spPr>
      </p:pic>
      <p:pic>
        <p:nvPicPr>
          <p:cNvPr id="39" name="Εικόνα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8" r="33790" b="51459"/>
          <a:stretch/>
        </p:blipFill>
        <p:spPr>
          <a:xfrm>
            <a:off x="654214" y="5863149"/>
            <a:ext cx="710952" cy="51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13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64471"/>
              </p:ext>
            </p:extLst>
          </p:nvPr>
        </p:nvGraphicFramePr>
        <p:xfrm>
          <a:off x="107504" y="1484784"/>
          <a:ext cx="9001000" cy="4378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026"/>
                <a:gridCol w="1493965"/>
                <a:gridCol w="3235998"/>
                <a:gridCol w="703342"/>
                <a:gridCol w="902179"/>
                <a:gridCol w="759728"/>
                <a:gridCol w="756762"/>
              </a:tblGrid>
              <a:tr h="26183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ΠΡΟΓΡΑΜΜΑ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ΟΜΑΔΑ ΣΥΝΤΟΝΙΣΜΟΥ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ΣΥΜΜΕΤΟΧΗ ΩΣ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ΔΙΑΡΚΕΙΑ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8209">
                <a:tc gridSpan="2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ΕΝΑΡΞΗ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ΛΗΞΗ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ΑΚΡΩΝΥΜΟ</a:t>
                      </a:r>
                      <a:endParaRPr lang="el-GR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ΤΙΤΛΟΣ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ΦΟΡΕΑΣ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ΧΩΡΑ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94895">
                <a:tc rowSpan="9">
                  <a:txBody>
                    <a:bodyPr/>
                    <a:lstStyle/>
                    <a:p>
                      <a:pPr marL="82550" indent="0"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Xenios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Zeus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9">
                  <a:txBody>
                    <a:bodyPr/>
                    <a:lstStyle/>
                    <a:p>
                      <a:pPr marL="82550" indent="0" algn="l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Managing the refugee and migrant flows through the development of educational and vocational frames for children and adults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Περιφερειακή Διεύθυνση Πρωτοβάθμιας και Δευτεροβάθμιας Εκπαίδευσης Κεντρικής Μακεδονίας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Ελλάδα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9">
                  <a:txBody>
                    <a:bodyPr/>
                    <a:lstStyle/>
                    <a:p>
                      <a:pPr marL="82550" indent="0" algn="l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Coordinator</a:t>
                      </a:r>
                      <a:b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Συντονιστής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24 Μήνες</a:t>
                      </a:r>
                      <a:endParaRPr lang="el-GR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5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985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Παιδαγωγικό Τμήμα και Σχολείο Νέας Ελληνικής Γλώσσας </a:t>
                      </a:r>
                      <a:r>
                        <a:rPr lang="el-GR" sz="11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ΑΠΘ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Ελλάδα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985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Παιδαγωγική Σχολή - </a:t>
                      </a:r>
                      <a:b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Πανεπιστήμιο Δυτικής Μακεδονίας 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Ελλάδα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985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Πανεπιστήμιο της </a:t>
                      </a:r>
                      <a:r>
                        <a:rPr lang="el-GR" sz="110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Aix</a:t>
                      </a:r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 </a:t>
                      </a:r>
                      <a:b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l-GR" sz="110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Marseille</a:t>
                      </a:r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της </a:t>
                      </a:r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Γαλλίας (ESPE)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Γαλλία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985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H.R.Y.O. (Μ.Κ.Ο. για τα ανθρώπινα δικαιώματα σε νέους)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Ιταλία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802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Δήμος </a:t>
                      </a:r>
                      <a:r>
                        <a:rPr lang="el-GR" sz="110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Παιονίας</a:t>
                      </a:r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(Πολύκαστρο Κιλκίς)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Ελλάδα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1/9/2016</a:t>
                      </a:r>
                      <a:endParaRPr lang="el-GR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31/8/2018</a:t>
                      </a:r>
                      <a:endParaRPr lang="el-GR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</a:tr>
              <a:tr h="23802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Δήμος Δέλτα (Διαβατά)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Ελλάδα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9489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Δίκτυο Άλφα (Κέντρο Πρόληψης των Εξαρτήσεων και Προαγωγής της Ψυχοκοινωνικής Υγείας Δυτικής Θεσσαλονίκης)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Ελλάδα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985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Αρχεία Χαρτογραφικής Κληρονομιάς των Γενικών Αρχείων του Κράτους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Ελλάδα</a:t>
                      </a:r>
                      <a:endParaRPr lang="el-GR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1054331" y="262696"/>
            <a:ext cx="7347800" cy="646331"/>
            <a:chOff x="1413273" y="-266579"/>
            <a:chExt cx="10652839" cy="928059"/>
          </a:xfrm>
        </p:grpSpPr>
        <p:sp>
          <p:nvSpPr>
            <p:cNvPr id="4" name="TextBox 3"/>
            <p:cNvSpPr txBox="1"/>
            <p:nvPr/>
          </p:nvSpPr>
          <p:spPr>
            <a:xfrm>
              <a:off x="2929039" y="-266579"/>
              <a:ext cx="9137073" cy="928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Consolas" panose="020B0609020204030204" pitchFamily="49" charset="0"/>
                </a:rPr>
                <a:t>Περιφερειακή Διεύθυνση Πρωτοβάθμιας και Δευτεροβάθμιας Εκπαίδευσης Κεντρικής Μακεδονίας</a:t>
              </a:r>
            </a:p>
          </p:txBody>
        </p:sp>
        <p:pic>
          <p:nvPicPr>
            <p:cNvPr id="5" name="Εικόνα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3273" y="-231387"/>
              <a:ext cx="964189" cy="85944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cxnSp>
        <p:nvCxnSpPr>
          <p:cNvPr id="6" name="Ευθεία γραμμή σύνδεσης 5"/>
          <p:cNvCxnSpPr/>
          <p:nvPr/>
        </p:nvCxnSpPr>
        <p:spPr>
          <a:xfrm>
            <a:off x="183083" y="1077817"/>
            <a:ext cx="8565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802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73230"/>
              </p:ext>
            </p:extLst>
          </p:nvPr>
        </p:nvGraphicFramePr>
        <p:xfrm>
          <a:off x="107504" y="1484785"/>
          <a:ext cx="8964487" cy="3888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5860"/>
                <a:gridCol w="1636468"/>
                <a:gridCol w="2775123"/>
                <a:gridCol w="711547"/>
                <a:gridCol w="1015150"/>
                <a:gridCol w="756647"/>
                <a:gridCol w="753692"/>
              </a:tblGrid>
              <a:tr h="4724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ΠΡΟΓΡΑΜΜΑ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ΟΜΑΔΑ ΣΥΝΤΟΝΙΣΜΟΥ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ΣΥΜΜΕΤΟΧΗ ΩΣ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ΔΙΑΡΚΕΙΑ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7247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ΑΚΡΩΝΥΜΟ</a:t>
                      </a:r>
                      <a:endParaRPr lang="el-GR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ΤΙΤΛΟΣ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ΦΟΡΕΑΣ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ΧΩΡΑ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ΕΝΑΡΞΗ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ΛΗΞΗ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</a:tr>
              <a:tr h="472471">
                <a:tc rowSpan="6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  <a:b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Promoting Meaningful Integration of 3rd Country National Children to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Κέντρο Μέριμνας Οικογένειας και Παιδιού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</a:t>
                      </a:r>
                      <a:b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Συμμετέχων</a:t>
                      </a:r>
                    </a:p>
                  </a:txBody>
                  <a:tcPr marL="9525" marR="9525" marT="9525" marB="0" anchor="ctr"/>
                </a:tc>
                <a:tc rowSpan="3" grid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Μήνες</a:t>
                      </a:r>
                    </a:p>
                  </a:txBody>
                  <a:tcPr marL="9525" marR="9525" marT="9525" marB="0" anchor="ctr"/>
                </a:tc>
                <a:tc rowSpan="3"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638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Ιταλία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638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Fundación</a:t>
                      </a:r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InteRed</a:t>
                      </a:r>
                      <a:endParaRPr lang="en-US" sz="110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Ισπανία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7247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CANARY WHARF CONSULTING LTD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Ηνωμένο Βασίλειο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1/1/2018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31/12/2019</a:t>
                      </a:r>
                    </a:p>
                  </a:txBody>
                  <a:tcPr marL="9525" marR="9525" marT="9525" marB="0" anchor="ctr"/>
                </a:tc>
              </a:tr>
              <a:tr h="84335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Περιφερειακή Διεύθυνση Πρωτοβάθμιας και Δευτεροβάθμιας Εκπαίδευσης Κεντρικής Μακεδονίας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2758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PARENTS ASSOCIATION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Βέλγιο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1054331" y="262696"/>
            <a:ext cx="7347800" cy="646331"/>
            <a:chOff x="1413273" y="-266579"/>
            <a:chExt cx="10652839" cy="928059"/>
          </a:xfrm>
        </p:grpSpPr>
        <p:sp>
          <p:nvSpPr>
            <p:cNvPr id="4" name="TextBox 3"/>
            <p:cNvSpPr txBox="1"/>
            <p:nvPr/>
          </p:nvSpPr>
          <p:spPr>
            <a:xfrm>
              <a:off x="2929039" y="-266579"/>
              <a:ext cx="9137073" cy="928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Consolas" panose="020B0609020204030204" pitchFamily="49" charset="0"/>
                </a:rPr>
                <a:t>Περιφερειακή Διεύθυνση Πρωτοβάθμιας και Δευτεροβάθμιας Εκπαίδευσης Κεντρικής Μακεδονίας</a:t>
              </a:r>
            </a:p>
          </p:txBody>
        </p:sp>
        <p:pic>
          <p:nvPicPr>
            <p:cNvPr id="5" name="Εικόνα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3273" y="-231387"/>
              <a:ext cx="964189" cy="85944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cxnSp>
        <p:nvCxnSpPr>
          <p:cNvPr id="6" name="Ευθεία γραμμή σύνδεσης 5"/>
          <p:cNvCxnSpPr/>
          <p:nvPr/>
        </p:nvCxnSpPr>
        <p:spPr>
          <a:xfrm>
            <a:off x="183083" y="1077817"/>
            <a:ext cx="8565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871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1054331" y="262696"/>
            <a:ext cx="7347800" cy="646331"/>
            <a:chOff x="1413273" y="-266579"/>
            <a:chExt cx="10652839" cy="928059"/>
          </a:xfrm>
        </p:grpSpPr>
        <p:sp>
          <p:nvSpPr>
            <p:cNvPr id="3" name="TextBox 2"/>
            <p:cNvSpPr txBox="1"/>
            <p:nvPr/>
          </p:nvSpPr>
          <p:spPr>
            <a:xfrm>
              <a:off x="2929039" y="-266579"/>
              <a:ext cx="9137073" cy="928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Consolas" panose="020B0609020204030204" pitchFamily="49" charset="0"/>
                </a:rPr>
                <a:t>Περιφερειακή Διεύθυνση Πρωτοβάθμιας και Δευτεροβάθμιας Εκπαίδευσης Κεντρικής Μακεδονίας</a:t>
              </a:r>
            </a:p>
          </p:txBody>
        </p:sp>
        <p:pic>
          <p:nvPicPr>
            <p:cNvPr id="4" name="Εικόνα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3273" y="-231387"/>
              <a:ext cx="964189" cy="85944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cxnSp>
        <p:nvCxnSpPr>
          <p:cNvPr id="5" name="Ευθεία γραμμή σύνδεσης 4"/>
          <p:cNvCxnSpPr/>
          <p:nvPr/>
        </p:nvCxnSpPr>
        <p:spPr>
          <a:xfrm>
            <a:off x="183083" y="1077817"/>
            <a:ext cx="8565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37299"/>
              </p:ext>
            </p:extLst>
          </p:nvPr>
        </p:nvGraphicFramePr>
        <p:xfrm>
          <a:off x="107504" y="1484784"/>
          <a:ext cx="8923699" cy="5170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1368152"/>
                <a:gridCol w="3240360"/>
                <a:gridCol w="864096"/>
                <a:gridCol w="1065738"/>
                <a:gridCol w="693505"/>
                <a:gridCol w="755744"/>
              </a:tblGrid>
              <a:tr h="2202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ΠΡΟΓΡΑΜΜΑ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ΟΜΑΔΑ ΣΥΝΤΟΝΙΣΜΟΥ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ΣΥΜΜΕΤΟΧΗ ΩΣ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ΔΙΑΡΚΕΙΑ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39778">
                <a:tc gridSpan="2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ΕΝΑΡΞΗ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ΛΗΞΗ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ΑΚΡΩΝΥΜΟ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ΤΙΤΛΟΣ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ΦΟΡΕΑΣ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ΧΩΡΑ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rowSpan="17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InterCap</a:t>
                      </a:r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64" marR="7464" marT="7464" marB="0" anchor="ctr"/>
                </a:tc>
                <a:tc rowSpan="17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Capacities together : European – CSO networks for global learning on migration, security and sustainable development in an independent word 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CARDET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Κύπρος</a:t>
                      </a:r>
                    </a:p>
                  </a:txBody>
                  <a:tcPr marL="7464" marR="7464" marT="7464" marB="0" anchor="ctr"/>
                </a:tc>
                <a:tc rowSpan="17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Associated Partner</a:t>
                      </a:r>
                    </a:p>
                  </a:txBody>
                  <a:tcPr marL="7464" marR="7464" marT="7464" marB="0" anchor="ctr"/>
                </a:tc>
                <a:tc rowSpan="8" grid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Μήνες</a:t>
                      </a:r>
                    </a:p>
                  </a:txBody>
                  <a:tcPr marL="7464" marR="7464" marT="7464" marB="0" anchor="ctr"/>
                </a:tc>
                <a:tc rowSpan="8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ΚΜΟΠ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OXFAM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Ιταλία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8605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it-IT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Instituto per la Cooperazione Universitaria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Ιταλία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Euro-Training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Βουλγαρία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Liverpool Hope University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Αγγλία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Liverpool World Center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Αγγλία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University Service Austria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Αυστρία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KOPIN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Μάλτα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1/11/2017</a:t>
                      </a:r>
                    </a:p>
                  </a:txBody>
                  <a:tcPr marL="7464" marR="7464" marT="7464" marB="0" anchor="ctr"/>
                </a:tc>
                <a:tc rowSpan="9">
                  <a:txBody>
                    <a:bodyPr/>
                    <a:lstStyle/>
                    <a:p>
                      <a:pPr marL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31/10/2020</a:t>
                      </a:r>
                    </a:p>
                  </a:txBody>
                  <a:tcPr marL="7464" marR="7464" marT="7464" marB="0" anchor="ctr"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Zavod Global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Σλοβενία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University Service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Γερμανία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8605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 of Humanities and Social Sciences, University of Split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Κροατία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02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 Group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Λιθουανία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8605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 for Ethnic Studies of the Lithuanian Social Research Centre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Λιθουανία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8605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Anti-discrimination Education Association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Πολωνία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5887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Instytut Globalnej Odpowiedzialnosci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Πολωνία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1060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Περιφερειακή Διεύθυνση Πρωτοβάθμιας και Δευτεροβάθμιας Εκπαίδευσης Κεντρικής Μακεδονίας</a:t>
                      </a: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794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1054331" y="262696"/>
            <a:ext cx="7347800" cy="646331"/>
            <a:chOff x="1413273" y="-266579"/>
            <a:chExt cx="10652839" cy="928059"/>
          </a:xfrm>
        </p:grpSpPr>
        <p:sp>
          <p:nvSpPr>
            <p:cNvPr id="3" name="TextBox 2"/>
            <p:cNvSpPr txBox="1"/>
            <p:nvPr/>
          </p:nvSpPr>
          <p:spPr>
            <a:xfrm>
              <a:off x="2929039" y="-266579"/>
              <a:ext cx="9137073" cy="928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Consolas" panose="020B0609020204030204" pitchFamily="49" charset="0"/>
                </a:rPr>
                <a:t>Περιφερειακή Διεύθυνση Πρωτοβάθμιας και Δευτεροβάθμιας Εκπαίδευσης Κεντρικής Μακεδονίας</a:t>
              </a:r>
            </a:p>
          </p:txBody>
        </p:sp>
        <p:pic>
          <p:nvPicPr>
            <p:cNvPr id="4" name="Εικόνα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3273" y="-231387"/>
              <a:ext cx="964189" cy="85944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cxnSp>
        <p:nvCxnSpPr>
          <p:cNvPr id="5" name="Ευθεία γραμμή σύνδεσης 4"/>
          <p:cNvCxnSpPr/>
          <p:nvPr/>
        </p:nvCxnSpPr>
        <p:spPr>
          <a:xfrm>
            <a:off x="183083" y="1077817"/>
            <a:ext cx="8565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30985"/>
              </p:ext>
            </p:extLst>
          </p:nvPr>
        </p:nvGraphicFramePr>
        <p:xfrm>
          <a:off x="107504" y="1476340"/>
          <a:ext cx="8928992" cy="4686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1512168"/>
                <a:gridCol w="2952328"/>
                <a:gridCol w="1176784"/>
                <a:gridCol w="911448"/>
                <a:gridCol w="683969"/>
                <a:gridCol w="756191"/>
              </a:tblGrid>
              <a:tr h="2933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ΠΡΟΓΡΑΜΜΑ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ΟΜΑΔΑ ΣΥΝΤΟΝΙΣΜΟΥ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ΣΥΜΜΕΤΟΧΗ ΩΣ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ΔΙΑΡΚΕΙΑ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47122">
                <a:tc gridSpan="2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ΕΝΑΡΞΗ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ΛΗΞΗ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ΑΚΡΩΝΥΜΟ</a:t>
                      </a:r>
                      <a:endParaRPr lang="el-GR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ΤΙΤΛΟΣ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ΦΟΡΕΑΣ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ΧΩΡΑ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rowSpan="12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Moisson</a:t>
                      </a:r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9525" marR="9525" marT="9525" marB="0" anchor="ctr"/>
                </a:tc>
                <a:tc rowSpan="12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 category </a:t>
                      </a:r>
                      <a:r>
                        <a:rPr lang="en-US" sz="1200" b="1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mobilities</a:t>
                      </a:r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observations of school systems and openness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Academy of Nice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Γαλλία</a:t>
                      </a:r>
                    </a:p>
                  </a:txBody>
                  <a:tcPr marL="9525" marR="9525" marT="9525" marB="0" anchor="ctr"/>
                </a:tc>
                <a:tc rowSpan="12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Associated Partner</a:t>
                      </a:r>
                    </a:p>
                  </a:txBody>
                  <a:tcPr marL="9525" marR="9525" marT="9525" marB="0" anchor="ctr"/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Μήνες</a:t>
                      </a:r>
                    </a:p>
                  </a:txBody>
                  <a:tcPr marL="9525" marR="9525" marT="9525" marB="0" anchor="ctr"/>
                </a:tc>
                <a:tc rowSpan="6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n-US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Academy of Aix-Marseille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Γαλλία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Γερμανία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Αυστρία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Βουλγαρία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Δανία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Ισπανία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1/9/2017</a:t>
                      </a: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30/6/2019</a:t>
                      </a:r>
                    </a:p>
                  </a:txBody>
                  <a:tcPr marL="9525" marR="9525" marT="9525" marB="0" anchor="ctr"/>
                </a:tc>
              </a:tr>
              <a:tr h="571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Περιφερειακή Διεύθυνση Πρωτοβάθμιας και Δευτεροβάθμιας Εκπαίδευσης Κεντρικής Μακεδονίας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Ιταλία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Λιθουανία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Ρουμανία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Ηνωμένο Βασίλειο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921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40714"/>
              </p:ext>
            </p:extLst>
          </p:nvPr>
        </p:nvGraphicFramePr>
        <p:xfrm>
          <a:off x="107504" y="1268760"/>
          <a:ext cx="8928990" cy="5399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584176"/>
                <a:gridCol w="3063742"/>
                <a:gridCol w="824690"/>
                <a:gridCol w="943911"/>
                <a:gridCol w="753651"/>
                <a:gridCol w="750708"/>
              </a:tblGrid>
              <a:tr h="421509">
                <a:tc grid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ΠΡΟΓΡΑΜΜΑ</a:t>
                      </a: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ΟΜΑΔΑ ΣΥΝΤΟΝΙΣΜΟΥ</a:t>
                      </a:r>
                    </a:p>
                  </a:txBody>
                  <a:tcPr marL="9613" marR="9613" marT="5082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ΣΥΜΜΕΤΟΧΗ ΩΣ</a:t>
                      </a:r>
                    </a:p>
                  </a:txBody>
                  <a:tcPr marL="9613" marR="9613" marT="5082" marB="0" anchor="ctr"/>
                </a:tc>
                <a:tc rowSpan="2" grid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ΔΙΑΡΚΕΙΑ</a:t>
                      </a:r>
                    </a:p>
                  </a:txBody>
                  <a:tcPr marL="9613" marR="9613" marT="5082" marB="0" anchor="ctr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50242">
                <a:tc row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ΑΚΡΩΝΥΜΟ</a:t>
                      </a:r>
                    </a:p>
                  </a:txBody>
                  <a:tcPr marL="9613" marR="9613" marT="5082" marB="0" anchor="ctr"/>
                </a:tc>
                <a:tc row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ΤΙΤΛΟΣ</a:t>
                      </a:r>
                    </a:p>
                  </a:txBody>
                  <a:tcPr marL="9613" marR="9613" marT="5082" marB="0" anchor="ctr"/>
                </a:tc>
                <a:tc row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ΦΟΡΕΑΣ</a:t>
                      </a:r>
                    </a:p>
                  </a:txBody>
                  <a:tcPr marL="9613" marR="9613" marT="5082" marB="0" anchor="ctr"/>
                </a:tc>
                <a:tc rowSpan="2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ΧΩΡΑ</a:t>
                      </a: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9798">
                <a:tc vMerge="1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endParaRPr lang="el-GR" sz="1200" b="1" u="none" strike="noStrike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endParaRPr lang="el-GR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endParaRPr lang="el-GR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endParaRPr lang="el-GR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13" marR="9613" marT="5082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ΕΝΑΡΞΗ</a:t>
                      </a:r>
                    </a:p>
                  </a:txBody>
                  <a:tcPr marL="9613" marR="9613" marT="5082" marB="0" anchor="ctr"/>
                </a:tc>
                <a:tc>
                  <a:txBody>
                    <a:bodyPr/>
                    <a:lstStyle/>
                    <a:p>
                      <a:pPr marL="0" algn="ctr" defTabSz="792034" rtl="0" eaLnBrk="1" fontAlgn="ctr" latinLnBrk="0" hangingPunct="1"/>
                      <a:r>
                        <a:rPr lang="el-GR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ΛΗΞΗ</a:t>
                      </a:r>
                    </a:p>
                  </a:txBody>
                  <a:tcPr marL="9613" marR="9613" marT="5082" marB="0" anchor="ctr"/>
                </a:tc>
              </a:tr>
              <a:tr h="571751">
                <a:tc rowSpan="13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HORIZON 2020 - NEMESIS</a:t>
                      </a:r>
                    </a:p>
                  </a:txBody>
                  <a:tcPr marL="8008" marR="8008" marT="8008" marB="0" anchor="ctr"/>
                </a:tc>
                <a:tc rowSpan="13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Novel Educational Model Enabling Social Innovation Skills development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Περιφερειακή Διεύθυνση Πρωτοβάθμιας και Δευτεροβάθμιας Εκπαίδευσης Κεντρικής Μακεδονίας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8008" marR="8008" marT="8008" marB="0" anchor="ctr"/>
                </a:tc>
                <a:tc rowSpan="13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</a:t>
                      </a:r>
                    </a:p>
                  </a:txBody>
                  <a:tcPr marL="8008" marR="8008" marT="8008" marB="0" anchor="ctr"/>
                </a:tc>
                <a:tc rowSpan="7" gridSpan="2">
                  <a:txBody>
                    <a:bodyPr/>
                    <a:lstStyle/>
                    <a:p>
                      <a:pPr marL="82550" indent="0" algn="ctr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Μήνες</a:t>
                      </a:r>
                    </a:p>
                  </a:txBody>
                  <a:tcPr marL="8008" marR="8008" marT="8008" marB="0" anchor="ctr"/>
                </a:tc>
                <a:tc rowSpan="7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308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FRIEDRICH-ALEXANDER-UNIVERSITAET ERLANGEN NUERNBERG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Γερμανία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ENTERPRISE INTERNATIONAL LTD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Ηνωμένο Βασίλειο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CIUDAD INDUSTRIAL DEL VALLE DEL NALON SA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Ισπανία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SCHOOL HEADS ASSOCIATION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Ολλανδία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ASOCIACION CULTURAL COMENZEMOS EMPEZEMOS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Ισπανία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BOROUME SAVING FOOD SAVING LIVES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U2D LONDON LIMITED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Ηνωμένο Βασίλειο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1/10/2017</a:t>
                      </a:r>
                    </a:p>
                  </a:txBody>
                  <a:tcPr marL="8008" marR="8008" marT="8008" marB="0" anchor="ctr"/>
                </a:tc>
                <a:tc rowSpan="6"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31/1/2021</a:t>
                      </a:r>
                    </a:p>
                  </a:txBody>
                  <a:tcPr marL="8008" marR="8008" marT="8008" marB="0" anchor="ctr"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HEALTHAPP SL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Ισπανία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TETES DE L'ART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Γαλλία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GAREFI IOANNA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Ελλάδα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n-US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WILLOW TREE ACADEMY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Ηνωμένο Βασίλειο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030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pt-BR" sz="110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AGRUPAMENTO DE ESCOLAS DA MAIA</a:t>
                      </a:r>
                    </a:p>
                  </a:txBody>
                  <a:tcPr marL="8008" marR="8008" marT="8008" marB="0" anchor="ctr"/>
                </a:tc>
                <a:tc>
                  <a:txBody>
                    <a:bodyPr/>
                    <a:lstStyle/>
                    <a:p>
                      <a:pPr marL="82550" indent="0" algn="l" defTabSz="792034" rtl="0" eaLnBrk="1" fontAlgn="ctr" latinLnBrk="0" hangingPunct="1"/>
                      <a:r>
                        <a:rPr lang="el-GR" sz="11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Πορτογαλία</a:t>
                      </a:r>
                    </a:p>
                  </a:txBody>
                  <a:tcPr marL="8008" marR="8008" marT="8008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1054331" y="262696"/>
            <a:ext cx="7347800" cy="646331"/>
            <a:chOff x="1413273" y="-266579"/>
            <a:chExt cx="10652839" cy="928059"/>
          </a:xfrm>
        </p:grpSpPr>
        <p:sp>
          <p:nvSpPr>
            <p:cNvPr id="4" name="TextBox 3"/>
            <p:cNvSpPr txBox="1"/>
            <p:nvPr/>
          </p:nvSpPr>
          <p:spPr>
            <a:xfrm>
              <a:off x="2929039" y="-266579"/>
              <a:ext cx="9137073" cy="928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Consolas" panose="020B0609020204030204" pitchFamily="49" charset="0"/>
                </a:rPr>
                <a:t>Περιφερειακή Διεύθυνση Πρωτοβάθμιας και Δευτεροβάθμιας Εκπαίδευσης Κεντρικής Μακεδονίας</a:t>
              </a:r>
            </a:p>
          </p:txBody>
        </p:sp>
        <p:pic>
          <p:nvPicPr>
            <p:cNvPr id="5" name="Εικόνα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3273" y="-231387"/>
              <a:ext cx="964189" cy="85944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cxnSp>
        <p:nvCxnSpPr>
          <p:cNvPr id="6" name="Ευθεία γραμμή σύνδεσης 5"/>
          <p:cNvCxnSpPr/>
          <p:nvPr/>
        </p:nvCxnSpPr>
        <p:spPr>
          <a:xfrm>
            <a:off x="183083" y="1077817"/>
            <a:ext cx="8565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971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624</Words>
  <Application>Microsoft Office PowerPoint</Application>
  <PresentationFormat>Προβολή στην οθόνη (4:3)</PresentationFormat>
  <Paragraphs>227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62</cp:revision>
  <dcterms:created xsi:type="dcterms:W3CDTF">2018-02-23T09:03:53Z</dcterms:created>
  <dcterms:modified xsi:type="dcterms:W3CDTF">2018-07-27T09:04:13Z</dcterms:modified>
</cp:coreProperties>
</file>